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gif" ContentType="image/gi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handoutMasterIdLst>
    <p:handoutMasterId r:id="rId24"/>
  </p:handoutMasterIdLst>
  <p:sldIdLst>
    <p:sldId id="276" r:id="rId3"/>
    <p:sldId id="291" r:id="rId4"/>
    <p:sldId id="290" r:id="rId5"/>
    <p:sldId id="314" r:id="rId6"/>
    <p:sldId id="292" r:id="rId8"/>
    <p:sldId id="293" r:id="rId9"/>
    <p:sldId id="294" r:id="rId10"/>
    <p:sldId id="295" r:id="rId11"/>
    <p:sldId id="316" r:id="rId12"/>
    <p:sldId id="402" r:id="rId13"/>
    <p:sldId id="375" r:id="rId14"/>
    <p:sldId id="376" r:id="rId15"/>
    <p:sldId id="377" r:id="rId16"/>
    <p:sldId id="378" r:id="rId17"/>
    <p:sldId id="379" r:id="rId18"/>
    <p:sldId id="393" r:id="rId19"/>
    <p:sldId id="394" r:id="rId20"/>
    <p:sldId id="395" r:id="rId21"/>
    <p:sldId id="396" r:id="rId22"/>
    <p:sldId id="397" r:id="rId23"/>
  </p:sldIdLst>
  <p:sldSz cx="9144000" cy="6858000" type="screen4x3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18" autoAdjust="0"/>
    <p:restoredTop sz="94660"/>
  </p:normalViewPr>
  <p:slideViewPr>
    <p:cSldViewPr>
      <p:cViewPr varScale="1">
        <p:scale>
          <a:sx n="114" d="100"/>
          <a:sy n="114" d="100"/>
        </p:scale>
        <p:origin x="189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27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DB58DEA2-47E8-4F94-AC12-6198E6717E5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726FCBB3-84CA-4512-B3C2-F8D09F98AB6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147480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T" name="resolution" value="28.34646" units="1/dev"/>
        </inkml:channelProperties>
      </inkml:inkSource>
      <inkml:timestamp xml:id="ts0" timeString="2021-05-06T22:20:5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17965 12480 0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05-06T22:20:5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11525 8541,'0'0,"0"32,0-1,-32 33,1-32,-1-1,32 65,-64-33,33-31,31 31,-32-31,0 32,32-33,0 1,-32 0,1 0,-1 31,32-63,0 64,0-33,-32 1,32 0,-32 0,32-1,0 1,-31 32,-1-1,32-31,-32 0,0 31,32-31,0 31,-31 1,-1-32,0 31,32-31,-32 0,1 31,31-31,0 0,-32 31,0-63,32 64,-32-33,32 1,-31-32,31 64,0-64,0 31,-32-31,32 64,0-64,-32 32,0 31,32 1,-31-33,-33 33,64-32,-32 31,1-63,-1 64,0-64,32 31,0 1,-32 0,32-32,-31 63,-1-63,32 64,-32-32,0-1,32-31,-31 32,31-32,-32 64,32-64,-32 31,32 1,-32 0,1 31,-1-31,0 32,32-64,0 63,-32-63,32 32,-31-32,-33 63,1 1,-1 31,1 0,-1-31,-31 63,31-64,1 1,-1 31,33-31,-33-1,1 1,31-33,-32 33,33-32,-33 31,64-31,-63 31,31-31,-32 32,64-33,-63 1,31 32,0-33,-31 33,31-32,0 31,-31-31,31 31,-31-31,31 0,-63 31,63-31,-32 32,1-33,31 65,-63-33,31 1,-31 31,63-32,-31 1,-1-1,33 1,-33-1,1 1,-33-1,65 64,-65-63,33-1,-1 1,1-1,-1-31,33 0,-33 0,32-1,-31 1,31-32,0 32,1-32,-1 0,0 32,32-1,-32-31,1 0,-1 32,32-32,-32 0,0 0,32 32,-31-32,31 32,-32-32,0 0,-31 31,63 1,-32-32,-32 32,33 0,-33-32,64 31,-32-31,32 0,-31 32,-1-32,32 32,0-32,0 0,-32 32,32-32,0 31,-32 1,1 32,-1-1,-32 1,64-1,-63-31,31 31,-31-63,63 32,-32-32,32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</inkml:channelProperties>
      </inkml:inkSource>
      <inkml:timestamp xml:id="ts0" timeString="2021-05-06T22:20:51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11557 8001,'0'32,"0"95,0 0,0 95,0 0,0 96,63-32,-31 31,-32 1,32-64,-32 63,32-31,-32 31,0-31,0 32,-32-96,0-32,0-63,32 0,0-31,0-65,-31 33,-33 95,1 63,31 63,0 32,32 64,0 32,0-32,32 0,-32-64,32 33,31-65,-31 33,-32-64,32 32,-32-128,0 33,0-96,0-31,0-33,0-31,0 32,0-32,0 32,0 31,0 33,0-33,0 1,0 31,0-32,0 1,0-1,0 1,0-1,0 33,0-65,0 1,0-32,0 32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147480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T" name="resolution" value="28.34646" units="1/dev"/>
        </inkml:channelProperties>
      </inkml:inkSource>
      <inkml:timestamp xml:id="ts0" timeString="2021-05-06T22:20:51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17286 3292 0,'0'0'63,"0"0"312,-78 39 328,78 0 344,0-39 359,0 40 375,-40 38 390,1-78 406,39 39 422,0 0 468,0 40 484,0-79 500,-39 0 531,39 39 531,-39 39 546,39-78 562,-39 40 640,39-1 656,-40 0 671,1-39 687,39 78 702,-39-78 718,39 0 734,0 40 812,-78-1 827,78 39 827,-40-78 874,1 118 890,0-79 905,39-39 921,-39 39 936,39 40 936,-39-40 952,-1 0 968,40-39 983,0 78 1030,-39-38 1030,39-1 1046,-39-39 1077,0 78 1077,39-78 1092,0 0 1124,-118 0 1545,79 39 1545,-39 1 1560,38-40 1576,1 39 1592,39 0 1607,-39 0 1607,0-39 1623,39 39 1638,-39 1 1654,39-40 1654,-79 39 1670,79-39 1685,-39 39 1701,39-39 1716,-78 39 1716,78-39 1748,-40 39 1763,40-39 1763,-39 0 1779,0 40 1794,0-1 1810,0 0 1810,-1 0 1826,1-39 1841,0 79 1857,0-40 1872,39 39 1872,-39-78 1888,39 0 1904,0 0 1919,0 39 1950,-39-39 1966,-1 39 1966,40-39 1982,0 40 1997,-39-1 2013,0 39 2028,39-78 2028,-78 79 2060,78-1 2075,0-78 2075,-40 39 2091,1 40 2106,0-40 2122,0 39 2122,0-39 2138,-1 1 2153,-38-1 2169,39 39 2184,0-39 2184,-1 1 2200,-38-1 2216,39 0 2231,0 0 2231,39 0 2247,-79 1 2262,40 38 2278,0-78 2278,39 0 2294,-39 0 2325,39 39 2356,-40 79 2372,-38-40 2387,39-39 2387,-40 40 2403,79-79 2418,-39 0 2434,0 0 2434,39 39 2481,0 0 2481,0 0 2496,0-39 2543,-39 40 2543,39-40 2559,-79 117 2902,40-38 2918,-78 38 2933,77-38 2949,-77-40 2949,38 39 2964,-77-39 2980,38 1 2996,0 38 2996,40 0 3011,0 1 3027,-40-40 3042,79 39 3042,0 1 3058,-1-1 3074,40 1 3089,-39-40 3105,0 39 3105,39 1 3120,-39-1 3136,0-39 3152,-1 79 3152,40-40 3167,-39-39 3183,0 0 3198,39-39 3198,-39 40 3214,39-1 3230,-39-39 3245,-1 39 3261,1 0 3261,0 40 3276,-39-79 3292,78 39 3308,-39 0 3354,-1 39 3370,1-38 3386,-39 38 3401,78 0 3417,-39-38 3417,-1-40 3432,40 39 3464,0-39 3510,-39 78 3573,39-78 3573,0 39 3604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units="cm"/>
          <inkml:channel name="Y" type="integer" units="cm"/>
          <inkml:channel name="T" type="integer" max="2147480000" units="dev"/>
        </inkml:traceFormat>
        <inkml:channelProperties>
          <inkml:channelProperty channel="X" name="resolution" value="28.3464566929134" units="1/cm"/>
          <inkml:channelProperty channel="Y" name="resolution" value="28.3464566929134" units="1/cm"/>
          <inkml:channelProperty channel="T" name="resolution" value="28.34646" units="1/dev"/>
        </inkml:channelProperties>
      </inkml:inkSource>
      <inkml:timestamp xml:id="ts0" timeString="2021-05-06T22:20:51"/>
    </inkml:context>
    <inkml:brush xml:id="br0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16502 3096 0,'0'39'109,"0"-39"124,0 39 140,0 1 140,0-1 156,0-39 171,0 78 187,0-39 202,0 40 202,0-1 218,0 1 234,0 38 249,0 1 249,0-40 265,0 1 280,0-40 296,0 39 296,0-39 312,0 1 327,0-1 343,0-39 358,0 39 358,0 0 374,0-39 390,0 39 405,0 1 405,39-1 421,-39 39 436,0-78 452,0 39 452,0 40 468,0-40 483,0 0 499,0 40 514,39-1 514,-39 0 530,0-38 546,0 77 546,0-78 561,40 40 577,-40-40 592,39 0 608,-39 0 624,0 79 624,39-40 639,0 1 655,0-1 655,-39 0 670,0-38 686,0-1 702,0-39 717,40 0 733,-40 39 748,0 79 764,0-40 764,0 0 780,0-38 795,0-1 811,0 0 811,0 0 826,0 0 842,0 1 858,0 38 858,0-39 873,0 40 889,39-1 904,-39 40 920,39-79 920,-39 0 936,0-39 951,0 78 1014,0 1 1014,0-40 1029,0 0 1045,0 0 1076,0 1 1076,39-1 1092,-39 0 1107,0 0 1123,0 40 1123,0-79 1138,39 78 1154,1 0 1170,-1-38 1170,-39-1 1185,0 39 1201,39-39 1216,-39 1 1232,0 38 1294,0 0 1310,0-38 1326,39 38 1326,-39-39 1341,39 0 1357,1 1 1372,-40-40 1388,39 39 1450,-39 0 1466,0 0 1482,39 0 1482,0 1 1497,-39-1 1513,0-39 1528,39 0 1575,-39 39 1669,0-39 1684,0 0 1684</inkml:trace>
</inkml:ink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wmf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ICS 340-01,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ICS 340,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10.m4a"/><Relationship Id="rId3" Type="http://schemas.openxmlformats.org/officeDocument/2006/relationships/audio" Target="../media/media10.m4a"/><Relationship Id="rId2" Type="http://schemas.openxmlformats.org/officeDocument/2006/relationships/image" Target="../media/image3.png"/><Relationship Id="rId1" Type="http://schemas.openxmlformats.org/officeDocument/2006/relationships/customXml" Target="../ink/ink1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1.m4a"/><Relationship Id="rId2" Type="http://schemas.openxmlformats.org/officeDocument/2006/relationships/audio" Target="../media/media11.m4a"/><Relationship Id="rId1" Type="http://schemas.openxmlformats.org/officeDocument/2006/relationships/image" Target="../media/image4.GIF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2.m4a"/><Relationship Id="rId2" Type="http://schemas.openxmlformats.org/officeDocument/2006/relationships/audio" Target="../media/media12.m4a"/><Relationship Id="rId1" Type="http://schemas.openxmlformats.org/officeDocument/2006/relationships/image" Target="../media/image5.GIF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3.m4a"/><Relationship Id="rId2" Type="http://schemas.openxmlformats.org/officeDocument/2006/relationships/audio" Target="../media/media13.m4a"/><Relationship Id="rId1" Type="http://schemas.openxmlformats.org/officeDocument/2006/relationships/image" Target="../media/image6.GIF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4.m4a"/><Relationship Id="rId2" Type="http://schemas.openxmlformats.org/officeDocument/2006/relationships/audio" Target="../media/media14.m4a"/><Relationship Id="rId1" Type="http://schemas.openxmlformats.org/officeDocument/2006/relationships/image" Target="../media/image7.GIF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5.m4a"/><Relationship Id="rId2" Type="http://schemas.openxmlformats.org/officeDocument/2006/relationships/audio" Target="../media/media15.m4a"/><Relationship Id="rId1" Type="http://schemas.openxmlformats.org/officeDocument/2006/relationships/image" Target="../media/image8.GIF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media" Target="../media/media17.m4a"/><Relationship Id="rId4" Type="http://schemas.openxmlformats.org/officeDocument/2006/relationships/audio" Target="../media/media17.m4a"/><Relationship Id="rId3" Type="http://schemas.openxmlformats.org/officeDocument/2006/relationships/image" Target="../media/image11.png"/><Relationship Id="rId2" Type="http://schemas.openxmlformats.org/officeDocument/2006/relationships/customXml" Target="../ink/ink2.xml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media" Target="../media/media18.m4a"/><Relationship Id="rId4" Type="http://schemas.openxmlformats.org/officeDocument/2006/relationships/audio" Target="../media/media18.m4a"/><Relationship Id="rId3" Type="http://schemas.openxmlformats.org/officeDocument/2006/relationships/image" Target="../media/image13.png"/><Relationship Id="rId2" Type="http://schemas.openxmlformats.org/officeDocument/2006/relationships/customXml" Target="../ink/ink3.xml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media" Target="../media/media19.m4a"/><Relationship Id="rId4" Type="http://schemas.openxmlformats.org/officeDocument/2006/relationships/audio" Target="../media/media19.m4a"/><Relationship Id="rId3" Type="http://schemas.openxmlformats.org/officeDocument/2006/relationships/image" Target="../media/image15.png"/><Relationship Id="rId2" Type="http://schemas.openxmlformats.org/officeDocument/2006/relationships/customXml" Target="../ink/ink4.xml"/><Relationship Id="rId1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microsoft.com/office/2007/relationships/media" Target="../media/media20.m4a"/><Relationship Id="rId4" Type="http://schemas.openxmlformats.org/officeDocument/2006/relationships/audio" Target="../media/media20.m4a"/><Relationship Id="rId3" Type="http://schemas.openxmlformats.org/officeDocument/2006/relationships/image" Target="../media/image17.png"/><Relationship Id="rId2" Type="http://schemas.openxmlformats.org/officeDocument/2006/relationships/customXml" Target="../ink/ink5.xml"/><Relationship Id="rId1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microsoft.com/office/2007/relationships/media" Target="../media/media9.m4a"/><Relationship Id="rId3" Type="http://schemas.openxmlformats.org/officeDocument/2006/relationships/audio" Target="../media/media9.m4a"/><Relationship Id="rId2" Type="http://schemas.openxmlformats.org/officeDocument/2006/relationships/image" Target="../media/image2.wmf"/><Relationship Id="rId1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Breadth-First Search w/predecessors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alternative to storing whole paths is to store the predecessor of a node in the breadth-first tree.</a:t>
            </a:r>
            <a:endParaRPr lang="en-US" sz="2400" dirty="0"/>
          </a:p>
          <a:p>
            <a:r>
              <a:rPr lang="en-US" sz="2400" dirty="0"/>
              <a:t>Whenever you discover a new (white, blue) node, mark the node from which you have discovered it as the predecessor.</a:t>
            </a:r>
            <a:endParaRPr lang="en-US" sz="2400" dirty="0"/>
          </a:p>
          <a:p>
            <a:r>
              <a:rPr lang="en-US" sz="2400" dirty="0"/>
              <a:t>Suppose you have V nodes and E edges in a graph.</a:t>
            </a:r>
            <a:endParaRPr lang="en-US" sz="2400" dirty="0"/>
          </a:p>
          <a:p>
            <a:r>
              <a:rPr lang="en-US" sz="2400" dirty="0"/>
              <a:t>First, you need to initialize the problem O(V) work.</a:t>
            </a:r>
            <a:endParaRPr lang="en-US" sz="2400" dirty="0"/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Initialize-search( G, s )  // s is start node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for each node v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 G.V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v.d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= 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    v. = 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s.d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= 0  //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v.d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/>
              </a:rPr>
              <a:t> is the distance from s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 v.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Wingdings" panose="05000000000000000000" pitchFamily="2" charset="2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s.color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 = GRAY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Ink 3"/>
          <p:cNvSpPr/>
          <p:nvPr/>
        </p:nvSpPr>
        <p:spPr bwMode="auto">
          <a:xfrm>
            <a:off x="456480" y="3591360"/>
            <a:ext cx="3756240" cy="18874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191"/>
    </mc:Choice>
    <mc:Fallback>
      <p:transition spd="slow" advTm="85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>
            <a:normAutofit/>
          </a:bodyPr>
          <a:lstStyle/>
          <a:p>
            <a:r>
              <a:rPr lang="en-US" dirty="0"/>
              <a:t>LCFS/Dijkstra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229600" cy="4754563"/>
          </a:xfrm>
        </p:spPr>
        <p:txBody>
          <a:bodyPr>
            <a:normAutofit/>
          </a:bodyPr>
          <a:lstStyle/>
          <a:p>
            <a:r>
              <a:rPr lang="en-US" dirty="0"/>
              <a:t>Called Lowest-Cost-First search if you are searching for a specific node and plan to stop when you find it.</a:t>
            </a:r>
            <a:endParaRPr lang="en-US" dirty="0"/>
          </a:p>
          <a:p>
            <a:r>
              <a:rPr lang="en-US" dirty="0"/>
              <a:t>Called Dijkstra’s Algorithm when you plan to search entire graph.</a:t>
            </a:r>
            <a:endParaRPr lang="en-US" dirty="0"/>
          </a:p>
          <a:p>
            <a:r>
              <a:rPr lang="en-US" dirty="0"/>
              <a:t>This means the distances to the discovered-but-unfinished nodes can change partway through the algorithm.</a:t>
            </a:r>
            <a:endParaRPr lang="en-US" dirty="0"/>
          </a:p>
          <a:p>
            <a:r>
              <a:rPr lang="en-US" dirty="0"/>
              <a:t>All that matters is the nearest unfinished node to the start.  </a:t>
            </a:r>
            <a:endParaRPr lang="en-US" dirty="0"/>
          </a:p>
          <a:p>
            <a:r>
              <a:rPr lang="en-US" dirty="0"/>
              <a:t>This suggests using a heap to keep the information.</a:t>
            </a:r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r:id="rId1" p14:bwMode="auto">
            <p14:nvContentPartPr>
              <p14:cNvPr id="6" name="Ink 5"/>
              <p14:cNvContentPartPr/>
              <p14:nvPr/>
            </p14:nvContentPartPr>
            <p14:xfrm>
              <a:off x="6467400" y="4492800"/>
              <a:ext cx="360" cy="360"/>
            </p14:xfrm>
          </p:contentPart>
        </mc:Choice>
        <mc:Fallback xmlns="">
          <p:pic>
            <p:nvPicPr>
              <p:cNvPr id="6" name="Ink 5"/>
            </p:nvPicPr>
            <p:blipFill>
              <a:blip r:embed="rId2"/>
            </p:blipFill>
            <p:spPr>
              <a:xfrm>
                <a:off x="6467400" y="4492800"/>
                <a:ext cx="360" cy="360"/>
              </a:xfrm>
              <a:prstGeom prst="rect"/>
            </p:spPr>
          </p:pic>
        </mc:Fallback>
      </mc:AlternateContent>
      <p:sp>
        <p:nvSpPr>
          <p:cNvPr id="7" name="Ink 6"/>
          <p:cNvSpPr/>
          <p:nvPr/>
        </p:nvSpPr>
        <p:spPr bwMode="auto">
          <a:xfrm>
            <a:off x="1758960" y="1785240"/>
            <a:ext cx="3723840" cy="79560"/>
          </a:xfrm>
          <a:prstGeom prst="rect">
            <a:avLst/>
          </a:prstGeom>
        </p:spPr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754"/>
    </mc:Choice>
    <mc:Fallback>
      <p:transition spd="slow" advTm="104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LCFS Example 1:  Step a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449" y="1066799"/>
            <a:ext cx="3562351" cy="2648531"/>
          </a:xfrm>
        </p:spPr>
      </p:pic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3048000" y="3589867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effectLst/>
                        </a:rPr>
                        <a:t>Dist</a:t>
                      </a:r>
                      <a:r>
                        <a:rPr lang="en-US" sz="1050" dirty="0">
                          <a:effectLst/>
                        </a:rPr>
                        <a:t> from start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Queue after processing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908640" y="2421000"/>
            <a:ext cx="4945320" cy="2575800"/>
          </a:xfrm>
          <a:prstGeom prst="rect">
            <a:avLst/>
          </a:prstGeom>
        </p:spPr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497"/>
    </mc:Choice>
    <mc:Fallback>
      <p:transition spd="slow" advTm="124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LCFS Example 1:  Step b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19199"/>
            <a:ext cx="3429000" cy="2549387"/>
          </a:xfrm>
        </p:spPr>
      </p:pic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3048000" y="3589867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effectLst/>
                        </a:rPr>
                        <a:t>Dist</a:t>
                      </a:r>
                      <a:r>
                        <a:rPr lang="en-US" sz="1050" dirty="0">
                          <a:effectLst/>
                        </a:rPr>
                        <a:t> from start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Queue after processing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Z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4464360" y="3304440"/>
            <a:ext cx="1487160" cy="198000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91"/>
    </mc:Choice>
    <mc:Fallback>
      <p:transition spd="slow" advTm="58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LCFS Example 1:  Step c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6" y="1066800"/>
            <a:ext cx="3649134" cy="2713052"/>
          </a:xfrm>
        </p:spPr>
      </p:pic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3048000" y="3589867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effectLst/>
                        </a:rPr>
                        <a:t>Dist</a:t>
                      </a:r>
                      <a:r>
                        <a:rPr lang="en-US" sz="1050" dirty="0">
                          <a:effectLst/>
                        </a:rPr>
                        <a:t> from start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Queue after processing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Z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Z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3161160" y="5150520"/>
            <a:ext cx="4206960" cy="471240"/>
          </a:xfrm>
          <a:prstGeom prst="rect">
            <a:avLst/>
          </a:prstGeom>
        </p:spPr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790"/>
    </mc:Choice>
    <mc:Fallback>
      <p:transition spd="slow" advTm="1097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LCFS Example 1:  Step 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32" y="1066800"/>
            <a:ext cx="3587193" cy="2667000"/>
          </a:xfrm>
        </p:spPr>
      </p:pic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3048000" y="3589867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effectLst/>
                        </a:rPr>
                        <a:t>Dist</a:t>
                      </a:r>
                      <a:r>
                        <a:rPr lang="en-US" sz="1050" dirty="0">
                          <a:effectLst/>
                        </a:rPr>
                        <a:t> from start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Queue after processing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Z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Z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Z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69"/>
    </mc:Choice>
    <mc:Fallback>
      <p:transition spd="slow" advTm="24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LCFS Example 1:  Step 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32" y="1066800"/>
            <a:ext cx="3488268" cy="2593452"/>
          </a:xfrm>
        </p:spPr>
      </p:pic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3048000" y="3589867"/>
          <a:ext cx="5943600" cy="302323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74867"/>
                <a:gridCol w="492848"/>
                <a:gridCol w="488761"/>
                <a:gridCol w="514916"/>
                <a:gridCol w="514916"/>
                <a:gridCol w="441356"/>
                <a:gridCol w="514916"/>
                <a:gridCol w="514916"/>
                <a:gridCol w="441356"/>
                <a:gridCol w="514916"/>
                <a:gridCol w="514916"/>
                <a:gridCol w="514916"/>
              </a:tblGrid>
              <a:tr h="220744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.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effectLst/>
                        </a:rPr>
                        <a:t>Dist</a:t>
                      </a:r>
                      <a:r>
                        <a:rPr lang="en-US" sz="1050" dirty="0">
                          <a:effectLst/>
                        </a:rPr>
                        <a:t> from start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 gridSpan="9"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effectLst/>
                        </a:rPr>
                        <a:t>Queue after processing node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882977">
                <a:tc vMerge="1">
                  <a:tcPr/>
                </a:tc>
                <a:tc vMerge="1">
                  <a:tcPr/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 at Head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>
                          <a:solidFill>
                            <a:schemeClr val="bg1"/>
                          </a:solidFill>
                          <a:effectLst/>
                        </a:rPr>
                        <a:t>Node</a:t>
                      </a:r>
                      <a:endParaRPr lang="en-US" sz="140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Dist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 from start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050" dirty="0" err="1">
                          <a:solidFill>
                            <a:schemeClr val="bg1"/>
                          </a:solidFill>
                          <a:effectLst/>
                        </a:rPr>
                        <a:t>Prev</a:t>
                      </a:r>
                      <a:r>
                        <a:rPr lang="en-US" sz="1050" dirty="0">
                          <a:solidFill>
                            <a:schemeClr val="bg1"/>
                          </a:solidFill>
                          <a:effectLst/>
                        </a:rPr>
                        <a:t> node</a:t>
                      </a:r>
                      <a:endParaRPr lang="en-US" sz="1400" dirty="0">
                        <a:solidFill>
                          <a:schemeClr val="bg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(init)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A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0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0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-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Z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A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Z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Z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X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r>
                        <a:rPr lang="en-US" sz="14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Calibri" panose="020F0502020204030204" charset="0"/>
                          <a:cs typeface="Times New Roman" panose="02020603050405020304" pitchFamily="18" charset="0"/>
                        </a:rPr>
                        <a:t>B</a:t>
                      </a: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  <a:tr h="31991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mpd="sng">
                      <a:noFill/>
                    </a:ln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200"/>
                        </a:spcBef>
                        <a:spcAft>
                          <a:spcPts val="200"/>
                        </a:spcAft>
                      </a:pPr>
                      <a:endParaRPr lang="en-US" sz="1400" dirty="0">
                        <a:effectLst/>
                        <a:latin typeface="Calibri" panose="020F0502020204030204" charset="0"/>
                        <a:ea typeface="Calibri" panose="020F0502020204030204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2709000" y="5473800"/>
            <a:ext cx="1723320" cy="806760"/>
          </a:xfrm>
          <a:prstGeom prst="rect">
            <a:avLst/>
          </a:prstGeom>
        </p:spPr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63"/>
    </mc:Choice>
    <mc:Fallback>
      <p:transition spd="slow" advTm="52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" y="127851"/>
            <a:ext cx="4572000" cy="792162"/>
          </a:xfrm>
        </p:spPr>
        <p:txBody>
          <a:bodyPr>
            <a:normAutofit/>
          </a:bodyPr>
          <a:lstStyle/>
          <a:p>
            <a:r>
              <a:rPr lang="en-US" sz="3200" dirty="0"/>
              <a:t>LCFS/Dijkstra Example 2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816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2480" y="506576"/>
            <a:ext cx="4170744" cy="32145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37147" y="3734869"/>
          <a:ext cx="82296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FF00"/>
                          </a:solidFill>
                        </a:rPr>
                        <a:t>Node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FF00"/>
                          </a:solidFill>
                        </a:rPr>
                        <a:t>D(S)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FFFF00"/>
                          </a:solidFill>
                        </a:rPr>
                        <a:t>Prev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Root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r>
                        <a:rPr lang="en-US" b="1" baseline="30000" dirty="0"/>
                        <a:t>st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Ink 4"/>
          <p:cNvSpPr/>
          <p:nvPr/>
        </p:nvSpPr>
        <p:spPr bwMode="auto">
          <a:xfrm>
            <a:off x="2648160" y="1453680"/>
            <a:ext cx="3758400" cy="322812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267"/>
    </mc:Choice>
    <mc:Fallback>
      <p:transition spd="slow" advTm="93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816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70774" y="3810000"/>
          <a:ext cx="8229600" cy="29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</a:tblGrid>
              <a:tr h="1295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FF00"/>
                          </a:solidFill>
                        </a:rPr>
                        <a:t>Node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FF00"/>
                          </a:solidFill>
                        </a:rPr>
                        <a:t>D(S)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FFFF00"/>
                          </a:solidFill>
                        </a:rPr>
                        <a:t>Prev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Root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r>
                        <a:rPr lang="en-US" b="1" baseline="30000" dirty="0"/>
                        <a:t>st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0" y="152400"/>
            <a:ext cx="4626446" cy="335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8" name="Ink 7"/>
              <p14:cNvContentPartPr/>
              <p14:nvPr/>
            </p14:nvContentPartPr>
            <p14:xfrm>
              <a:off x="4240530" y="304800"/>
              <a:ext cx="2091960" cy="2640600"/>
            </p14:xfrm>
          </p:contentPart>
        </mc:Choice>
        <mc:Fallback xmlns="">
          <p:pic>
            <p:nvPicPr>
              <p:cNvPr id="8" name="Ink 7"/>
            </p:nvPicPr>
            <p:blipFill>
              <a:blip r:embed="rId3"/>
            </p:blipFill>
            <p:spPr>
              <a:xfrm>
                <a:off x="4240530" y="304800"/>
                <a:ext cx="2091960" cy="2640600"/>
              </a:xfrm>
              <a:prstGeom prst="rect"/>
            </p:spPr>
          </p:pic>
        </mc:Fallback>
      </mc:AlternateContent>
      <p:sp>
        <p:nvSpPr>
          <p:cNvPr id="2" name="Ink 1"/>
          <p:cNvSpPr/>
          <p:nvPr/>
        </p:nvSpPr>
        <p:spPr bwMode="auto">
          <a:xfrm>
            <a:off x="4717800" y="267120"/>
            <a:ext cx="3685680" cy="48261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329"/>
    </mc:Choice>
    <mc:Fallback>
      <p:transition spd="slow" advTm="67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816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70774" y="3810000"/>
          <a:ext cx="8229600" cy="29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</a:tblGrid>
              <a:tr h="1295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FFFF00"/>
                          </a:solidFill>
                        </a:rPr>
                        <a:t>Node</a:t>
                      </a:r>
                      <a:endParaRPr lang="en-US" sz="16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FFFF00"/>
                          </a:solidFill>
                        </a:rPr>
                        <a:t>D(S)</a:t>
                      </a:r>
                      <a:endParaRPr lang="en-US" sz="16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solidFill>
                            <a:srgbClr val="FFFF00"/>
                          </a:solidFill>
                        </a:rPr>
                        <a:t>Prev</a:t>
                      </a:r>
                      <a:endParaRPr lang="en-US" sz="16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Root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r>
                        <a:rPr lang="en-US" b="1" baseline="30000" dirty="0"/>
                        <a:t>st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433" y="66955"/>
            <a:ext cx="4945134" cy="3581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9" name="Ink 8"/>
              <p14:cNvContentPartPr/>
              <p14:nvPr/>
            </p14:nvContentPartPr>
            <p14:xfrm>
              <a:off x="4114800" y="-43590"/>
              <a:ext cx="114840" cy="3760920"/>
            </p14:xfrm>
          </p:contentPart>
        </mc:Choice>
        <mc:Fallback xmlns="">
          <p:pic>
            <p:nvPicPr>
              <p:cNvPr id="9" name="Ink 8"/>
            </p:nvPicPr>
            <p:blipFill>
              <a:blip r:embed="rId3"/>
            </p:blipFill>
            <p:spPr>
              <a:xfrm>
                <a:off x="4114800" y="-43590"/>
                <a:ext cx="114840" cy="3760920"/>
              </a:xfrm>
              <a:prstGeom prst="rect"/>
            </p:spPr>
          </p:pic>
        </mc:Fallback>
      </mc:AlternateContent>
      <p:sp>
        <p:nvSpPr>
          <p:cNvPr id="2" name="Ink 1"/>
          <p:cNvSpPr/>
          <p:nvPr/>
        </p:nvSpPr>
        <p:spPr bwMode="auto">
          <a:xfrm>
            <a:off x="536760" y="5396760"/>
            <a:ext cx="1741680" cy="579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63"/>
    </mc:Choice>
    <mc:Fallback>
      <p:transition spd="slow" advTm="58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816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70774" y="3810000"/>
          <a:ext cx="8229600" cy="29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</a:tblGrid>
              <a:tr h="1295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FFFF00"/>
                          </a:solidFill>
                        </a:rPr>
                        <a:t>Node</a:t>
                      </a:r>
                      <a:endParaRPr lang="en-US" sz="16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FFFF00"/>
                          </a:solidFill>
                        </a:rPr>
                        <a:t>D(S)</a:t>
                      </a:r>
                      <a:endParaRPr lang="en-US" sz="16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err="1">
                          <a:solidFill>
                            <a:srgbClr val="FFFF00"/>
                          </a:solidFill>
                        </a:rPr>
                        <a:t>Prev</a:t>
                      </a:r>
                      <a:endParaRPr lang="en-US" sz="1600" b="1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Root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r>
                        <a:rPr lang="en-US" b="1" baseline="30000" dirty="0"/>
                        <a:t>st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44500"/>
            <a:ext cx="4764220" cy="3550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2" name="Ink 1"/>
              <p14:cNvContentPartPr/>
              <p14:nvPr/>
            </p14:nvContentPartPr>
            <p14:xfrm>
              <a:off x="4303800" y="1185120"/>
              <a:ext cx="1919520" cy="2314440"/>
            </p14:xfrm>
          </p:contentPart>
        </mc:Choice>
        <mc:Fallback xmlns="">
          <p:pic>
            <p:nvPicPr>
              <p:cNvPr id="2" name="Ink 1"/>
            </p:nvPicPr>
            <p:blipFill>
              <a:blip r:embed="rId3"/>
            </p:blipFill>
            <p:spPr>
              <a:xfrm>
                <a:off x="4303800" y="1185120"/>
                <a:ext cx="1919520" cy="2314440"/>
              </a:xfrm>
              <a:prstGeom prst="rect"/>
            </p:spPr>
          </p:pic>
        </mc:Fallback>
      </mc:AlternateContent>
      <p:sp>
        <p:nvSpPr>
          <p:cNvPr id="5" name="Ink 4"/>
          <p:cNvSpPr/>
          <p:nvPr/>
        </p:nvSpPr>
        <p:spPr bwMode="auto">
          <a:xfrm>
            <a:off x="488880" y="5746680"/>
            <a:ext cx="5875920" cy="9360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21"/>
    </mc:Choice>
    <mc:Fallback>
      <p:transition spd="slow" advTm="41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0542" y="13447"/>
            <a:ext cx="3675529" cy="2514600"/>
          </a:xfrm>
        </p:spPr>
        <p:txBody>
          <a:bodyPr>
            <a:noAutofit/>
          </a:bodyPr>
          <a:lstStyle/>
          <a:p>
            <a:r>
              <a:rPr lang="en-US" sz="3600" dirty="0"/>
              <a:t>BFS pseudocode w/predecessors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48"/>
            <a:ext cx="5334000" cy="6844552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Initialize-search( G, s 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Q = </a:t>
            </a:r>
            <a:r>
              <a:rPr lang="el-GR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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Enqueue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 Q, s 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While Q != </a:t>
            </a:r>
            <a:r>
              <a:rPr lang="el-GR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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u =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Dequeue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(Q)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foreach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v adjacent to u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if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v.color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=WHITE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v.color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=GRAY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v.d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=u.d+1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		v.</a:t>
            </a:r>
            <a:r>
              <a:rPr lang="el-GR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π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 = u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		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Enqueue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Q,v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)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  <a:sym typeface="Symbol" panose="05050102010706020507" pitchFamily="18" charset="2"/>
            </a:endParaRPr>
          </a:p>
          <a:p>
            <a:pPr marL="0" indent="0">
              <a:spcBef>
                <a:spcPts val="0"/>
              </a:spcBef>
              <a:spcAft>
                <a:spcPts val="300"/>
              </a:spcAft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	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u.color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Symbol" panose="05050102010706020507" pitchFamily="18" charset="2"/>
              </a:rPr>
              <a:t>=BLACK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Ink 3"/>
          <p:cNvSpPr/>
          <p:nvPr/>
        </p:nvSpPr>
        <p:spPr bwMode="auto">
          <a:xfrm>
            <a:off x="175680" y="71280"/>
            <a:ext cx="6503400" cy="41198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089"/>
    </mc:Choice>
    <mc:Fallback>
      <p:transition spd="slow" advTm="95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7800"/>
            <a:ext cx="8229600" cy="51816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70774" y="3810000"/>
          <a:ext cx="8229600" cy="29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  <a:gridCol w="685800"/>
              </a:tblGrid>
              <a:tr h="12954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FF00"/>
                          </a:solidFill>
                        </a:rPr>
                        <a:t>Node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rgbClr val="FFFF00"/>
                          </a:solidFill>
                        </a:rPr>
                        <a:t>D(S)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solidFill>
                            <a:srgbClr val="FFFF00"/>
                          </a:solidFill>
                        </a:rPr>
                        <a:t>Prev</a:t>
                      </a:r>
                      <a:endParaRPr lang="en-US" sz="1600" dirty="0">
                        <a:solidFill>
                          <a:srgbClr val="FFFF00"/>
                        </a:solidFill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Root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Node</a:t>
                      </a:r>
                      <a:endParaRPr 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D(S)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/>
                        <a:t>Prev</a:t>
                      </a:r>
                      <a:endParaRPr lang="en-US" sz="1600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r>
                        <a:rPr lang="en-US" b="1" baseline="30000" dirty="0"/>
                        <a:t>st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0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D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E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4</a:t>
                      </a:r>
                      <a:endParaRPr lang="en-US" b="1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B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232630"/>
            <a:ext cx="4800600" cy="3577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r:id="rId2" p14:bwMode="auto">
            <p14:nvContentPartPr>
              <p14:cNvPr id="2" name="Ink 1"/>
              <p14:cNvContentPartPr/>
              <p14:nvPr/>
            </p14:nvContentPartPr>
            <p14:xfrm>
              <a:off x="5940720" y="1114560"/>
              <a:ext cx="310680" cy="1919520"/>
            </p14:xfrm>
          </p:contentPart>
        </mc:Choice>
        <mc:Fallback xmlns="">
          <p:pic>
            <p:nvPicPr>
              <p:cNvPr id="2" name="Ink 1"/>
            </p:nvPicPr>
            <p:blipFill>
              <a:blip r:embed="rId3"/>
            </p:blipFill>
            <p:spPr>
              <a:xfrm>
                <a:off x="5940720" y="1114560"/>
                <a:ext cx="310680" cy="1919520"/>
              </a:xfrm>
              <a:prstGeom prst="rect"/>
            </p:spPr>
          </p:pic>
        </mc:Fallback>
      </mc:AlternateContent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28"/>
    </mc:Choice>
    <mc:Fallback>
      <p:transition spd="slow" advTm="9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8965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US" dirty="0"/>
              <a:t>Breadth-First Search Running 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364163"/>
          </a:xfrm>
        </p:spPr>
        <p:txBody>
          <a:bodyPr/>
          <a:lstStyle/>
          <a:p>
            <a:r>
              <a:rPr lang="en-US" dirty="0"/>
              <a:t>Every vertex gets </a:t>
            </a:r>
            <a:r>
              <a:rPr lang="en-US" dirty="0" err="1"/>
              <a:t>enqueued</a:t>
            </a:r>
            <a:r>
              <a:rPr lang="en-US" dirty="0"/>
              <a:t> once (when WHITE), and so </a:t>
            </a:r>
            <a:r>
              <a:rPr lang="en-US" dirty="0" err="1"/>
              <a:t>dequeued</a:t>
            </a:r>
            <a:r>
              <a:rPr lang="en-US" dirty="0"/>
              <a:t> once.  </a:t>
            </a:r>
            <a:r>
              <a:rPr lang="en-US" dirty="0" err="1"/>
              <a:t>Enqueue</a:t>
            </a:r>
            <a:r>
              <a:rPr lang="en-US" dirty="0"/>
              <a:t>/</a:t>
            </a:r>
            <a:r>
              <a:rPr lang="en-US" dirty="0" err="1"/>
              <a:t>dequeue</a:t>
            </a:r>
            <a:r>
              <a:rPr lang="en-US" dirty="0"/>
              <a:t> are constant time ops, for O(V) queue ops running time.</a:t>
            </a:r>
            <a:endParaRPr lang="en-US" dirty="0"/>
          </a:p>
          <a:p>
            <a:r>
              <a:rPr lang="en-US" dirty="0"/>
              <a:t>Every edge gets examined twice (undirected graph) or once (directed graph), with constant time work done on it (check the vertex at the other end).  O(E) running time.</a:t>
            </a:r>
            <a:endParaRPr lang="en-US" dirty="0"/>
          </a:p>
          <a:p>
            <a:r>
              <a:rPr lang="en-US" dirty="0" err="1"/>
              <a:t>Init</a:t>
            </a:r>
            <a:r>
              <a:rPr lang="en-US" dirty="0"/>
              <a:t> is O(V).</a:t>
            </a:r>
            <a:endParaRPr lang="en-US" dirty="0"/>
          </a:p>
          <a:p>
            <a:r>
              <a:rPr lang="en-US" dirty="0"/>
              <a:t>Running time is O(V) + O(V) + O(E) = O(V+E)</a:t>
            </a:r>
            <a:endParaRPr lang="en-US" dirty="0"/>
          </a:p>
          <a:p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2831400" y="1170000"/>
            <a:ext cx="5545800" cy="38084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61"/>
    </mc:Choice>
    <mc:Fallback>
      <p:transition spd="slow" advTm="87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Complexity of Breadth-First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Does BFS guarantee to find the shortest path or the path with fewest edges?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What happens on infinite graphs or on graphs with cycles if there is a solution?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What is the time complexity as a function of the length of the path selected?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What is the space complexity as a function of the length of the path selected?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endParaRPr lang="en-US" spc="-4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67"/>
    </mc:Choice>
    <mc:Fallback>
      <p:transition spd="slow" advTm="27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8965"/>
            <a:ext cx="8229600" cy="563562"/>
          </a:xfrm>
        </p:spPr>
        <p:txBody>
          <a:bodyPr>
            <a:normAutofit fontScale="90000"/>
          </a:bodyPr>
          <a:lstStyle/>
          <a:p>
            <a:r>
              <a:rPr lang="en-US" dirty="0"/>
              <a:t>Breadth-First Search &amp; Shortest Paths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2000"/>
            <a:ext cx="8229600" cy="5364163"/>
          </a:xfrm>
        </p:spPr>
        <p:txBody>
          <a:bodyPr/>
          <a:lstStyle/>
          <a:p>
            <a:r>
              <a:rPr lang="en-US" dirty="0"/>
              <a:t>BFS yields the shortest path from the source vertex to all other vertices.</a:t>
            </a:r>
            <a:endParaRPr lang="en-US" dirty="0"/>
          </a:p>
          <a:p>
            <a:pPr lvl="1"/>
            <a:r>
              <a:rPr lang="en-US" dirty="0"/>
              <a:t>Shortest path in the sense of numbers of edges.</a:t>
            </a:r>
            <a:endParaRPr lang="en-US" dirty="0"/>
          </a:p>
          <a:p>
            <a:pPr lvl="1"/>
            <a:r>
              <a:rPr lang="en-US" dirty="0"/>
              <a:t>Proof is not too hard, but it is too long to go over.</a:t>
            </a:r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26"/>
    </mc:Choice>
    <mc:Fallback>
      <p:transition spd="slow" advTm="29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dirty="0"/>
              <a:t>BFS on disconnected graphs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/>
          <a:lstStyle/>
          <a:p>
            <a:r>
              <a:rPr lang="en-US" dirty="0"/>
              <a:t>Traditionally, BFS is only done on that portion of a graph which is reachable from the source node.</a:t>
            </a:r>
            <a:endParaRPr lang="en-US" dirty="0"/>
          </a:p>
          <a:p>
            <a:pPr lvl="1"/>
            <a:r>
              <a:rPr lang="en-US" dirty="0"/>
              <a:t>There are uses of depth-first-search for non-connected graphs, done later.</a:t>
            </a:r>
            <a:endParaRPr lang="en-US" dirty="0"/>
          </a:p>
          <a:p>
            <a:r>
              <a:rPr lang="en-US" dirty="0"/>
              <a:t>BFS generates a </a:t>
            </a:r>
            <a:r>
              <a:rPr lang="en-US" i="1" dirty="0"/>
              <a:t>predecessor subgraph.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28"/>
    </mc:Choice>
    <mc:Fallback>
      <p:transition spd="slow" advTm="35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dirty="0"/>
              <a:t>Predecessor Subgraph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/>
          <a:p>
            <a:r>
              <a:rPr lang="en-US" dirty="0"/>
              <a:t>For graph G = (V,E) with source vertex s, the predecessor subgraph is G</a:t>
            </a:r>
            <a:r>
              <a:rPr lang="el-GR" baseline="-25000" dirty="0"/>
              <a:t>π</a:t>
            </a:r>
            <a:r>
              <a:rPr lang="en-US" dirty="0"/>
              <a:t> = (V</a:t>
            </a:r>
            <a:r>
              <a:rPr lang="el-GR" baseline="-25000" dirty="0"/>
              <a:t>π</a:t>
            </a:r>
            <a:r>
              <a:rPr lang="en-US" dirty="0"/>
              <a:t>, E</a:t>
            </a:r>
            <a:r>
              <a:rPr lang="el-GR" baseline="-25000" dirty="0"/>
              <a:t>π</a:t>
            </a:r>
            <a:r>
              <a:rPr lang="en-US" dirty="0"/>
              <a:t> )</a:t>
            </a:r>
            <a:endParaRPr lang="en-US" dirty="0"/>
          </a:p>
          <a:p>
            <a:pPr lvl="1"/>
            <a:r>
              <a:rPr lang="en-US" dirty="0"/>
              <a:t>V</a:t>
            </a:r>
            <a:r>
              <a:rPr lang="el-GR" baseline="-25000" dirty="0"/>
              <a:t>π</a:t>
            </a:r>
            <a:r>
              <a:rPr lang="en-US" dirty="0"/>
              <a:t>, = {</a:t>
            </a:r>
            <a:r>
              <a:rPr lang="en-US" dirty="0" err="1"/>
              <a:t>v</a:t>
            </a:r>
            <a:r>
              <a:rPr lang="en-US" dirty="0" err="1">
                <a:sym typeface="Symbol" panose="05050102010706020507" pitchFamily="18" charset="2"/>
              </a:rPr>
              <a:t>V</a:t>
            </a:r>
            <a:r>
              <a:rPr lang="en-US" dirty="0">
                <a:sym typeface="Symbol" panose="05050102010706020507" pitchFamily="18" charset="2"/>
              </a:rPr>
              <a:t> : v.</a:t>
            </a:r>
            <a:r>
              <a:rPr lang="el-GR" dirty="0">
                <a:sym typeface="Symbol" panose="05050102010706020507" pitchFamily="18" charset="2"/>
              </a:rPr>
              <a:t>π</a:t>
            </a:r>
            <a:r>
              <a:rPr lang="en-US" dirty="0">
                <a:sym typeface="Symbol" panose="05050102010706020507" pitchFamily="18" charset="2"/>
              </a:rPr>
              <a:t> ≠ }  {s}</a:t>
            </a:r>
            <a:endParaRPr lang="en-US" dirty="0">
              <a:sym typeface="Symbol" panose="05050102010706020507" pitchFamily="18" charset="2"/>
            </a:endParaRPr>
          </a:p>
          <a:p>
            <a:pPr lvl="1"/>
            <a:r>
              <a:rPr lang="en-US" dirty="0"/>
              <a:t>E</a:t>
            </a:r>
            <a:r>
              <a:rPr lang="el-GR" baseline="-25000" dirty="0"/>
              <a:t>π</a:t>
            </a:r>
            <a:r>
              <a:rPr lang="en-US" baseline="30000" dirty="0"/>
              <a:t> </a:t>
            </a:r>
            <a:r>
              <a:rPr lang="en-US" dirty="0"/>
              <a:t>= { (</a:t>
            </a:r>
            <a:r>
              <a:rPr lang="en-US" dirty="0">
                <a:sym typeface="Symbol" panose="05050102010706020507" pitchFamily="18" charset="2"/>
              </a:rPr>
              <a:t>v.</a:t>
            </a:r>
            <a:r>
              <a:rPr lang="el-GR" dirty="0">
                <a:sym typeface="Symbol" panose="05050102010706020507" pitchFamily="18" charset="2"/>
              </a:rPr>
              <a:t>π</a:t>
            </a:r>
            <a:r>
              <a:rPr lang="en-US" dirty="0">
                <a:sym typeface="Symbol" panose="05050102010706020507" pitchFamily="18" charset="2"/>
              </a:rPr>
              <a:t> ,v) : v  </a:t>
            </a:r>
            <a:r>
              <a:rPr lang="en-US" dirty="0"/>
              <a:t>V</a:t>
            </a:r>
            <a:r>
              <a:rPr lang="el-GR" baseline="-25000" dirty="0"/>
              <a:t>π</a:t>
            </a:r>
            <a:r>
              <a:rPr lang="en-US" dirty="0"/>
              <a:t> - {s} }</a:t>
            </a:r>
            <a:endParaRPr lang="en-US" dirty="0"/>
          </a:p>
          <a:p>
            <a:r>
              <a:rPr lang="en-US" dirty="0"/>
              <a:t>That is, it has all the vertices reachable from s, plus s, and all edges that grayed a white vertex.</a:t>
            </a:r>
            <a:endParaRPr lang="en-US" dirty="0"/>
          </a:p>
          <a:p>
            <a:r>
              <a:rPr lang="en-US" dirty="0"/>
              <a:t>In the original graph E, all edges in E</a:t>
            </a:r>
            <a:r>
              <a:rPr lang="el-GR" baseline="-25000" dirty="0"/>
              <a:t>π</a:t>
            </a:r>
            <a:r>
              <a:rPr lang="en-US" dirty="0"/>
              <a:t> are called </a:t>
            </a:r>
            <a:r>
              <a:rPr lang="en-US" i="1" dirty="0"/>
              <a:t>tree edges</a:t>
            </a:r>
            <a:r>
              <a:rPr lang="en-US" dirty="0"/>
              <a:t>.</a:t>
            </a:r>
            <a:endParaRPr lang="en-US" dirty="0"/>
          </a:p>
          <a:p>
            <a:pPr lvl="1"/>
            <a:r>
              <a:rPr lang="en-US" dirty="0"/>
              <a:t>The other edges in E are simply called </a:t>
            </a:r>
            <a:r>
              <a:rPr lang="en-US" i="1" dirty="0"/>
              <a:t>non-tree edges</a:t>
            </a:r>
            <a:r>
              <a:rPr lang="en-US" dirty="0"/>
              <a:t>.</a:t>
            </a:r>
            <a:endParaRPr lang="en-US" dirty="0"/>
          </a:p>
        </p:txBody>
      </p:sp>
      <p:sp>
        <p:nvSpPr>
          <p:cNvPr id="5" name="Ink 4"/>
          <p:cNvSpPr/>
          <p:nvPr/>
        </p:nvSpPr>
        <p:spPr bwMode="auto">
          <a:xfrm>
            <a:off x="1212840" y="1434960"/>
            <a:ext cx="5359680" cy="137196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421"/>
    </mc:Choice>
    <mc:Fallback>
      <p:transition spd="slow" advTm="115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dirty="0"/>
              <a:t>Breadth-First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/>
          <a:p>
            <a:r>
              <a:rPr lang="en-US" dirty="0"/>
              <a:t>Theorem: G</a:t>
            </a:r>
            <a:r>
              <a:rPr lang="el-GR" baseline="-25000" dirty="0"/>
              <a:t>π</a:t>
            </a:r>
            <a:r>
              <a:rPr lang="en-US" dirty="0"/>
              <a:t> = (V</a:t>
            </a:r>
            <a:r>
              <a:rPr lang="el-GR" baseline="-25000" dirty="0"/>
              <a:t>π</a:t>
            </a:r>
            <a:r>
              <a:rPr lang="en-US" dirty="0"/>
              <a:t>, E</a:t>
            </a:r>
            <a:r>
              <a:rPr lang="el-GR" baseline="-25000" dirty="0"/>
              <a:t>π</a:t>
            </a:r>
            <a:r>
              <a:rPr lang="en-US" dirty="0"/>
              <a:t>) is the breadth-first shortest-path tree for graph G = (V,E).</a:t>
            </a:r>
            <a:endParaRPr lang="en-US" dirty="0"/>
          </a:p>
          <a:p>
            <a:r>
              <a:rPr lang="en-US" dirty="0"/>
              <a:t>  Proof outline:</a:t>
            </a:r>
            <a:endParaRPr lang="en-US" dirty="0"/>
          </a:p>
          <a:p>
            <a:pPr lvl="1"/>
            <a:r>
              <a:rPr lang="en-US" dirty="0"/>
              <a:t>It forms a tree because it only contains edges (E</a:t>
            </a:r>
            <a:r>
              <a:rPr lang="el-GR" baseline="-25000" dirty="0"/>
              <a:t>π</a:t>
            </a:r>
            <a:r>
              <a:rPr lang="en-US" dirty="0"/>
              <a:t>) that found a white node, so there are no cycles.</a:t>
            </a:r>
            <a:endParaRPr lang="en-US" dirty="0"/>
          </a:p>
          <a:p>
            <a:pPr lvl="1"/>
            <a:r>
              <a:rPr lang="en-US" dirty="0"/>
              <a:t>The edges in E</a:t>
            </a:r>
            <a:r>
              <a:rPr lang="el-GR" baseline="-25000" dirty="0"/>
              <a:t>π</a:t>
            </a:r>
            <a:r>
              <a:rPr lang="en-US" dirty="0"/>
              <a:t> were found using BFS</a:t>
            </a:r>
            <a:endParaRPr lang="en-US" dirty="0"/>
          </a:p>
          <a:p>
            <a:pPr lvl="1"/>
            <a:r>
              <a:rPr lang="en-US" dirty="0"/>
              <a:t>BFS finds shortest paths</a:t>
            </a:r>
            <a:endParaRPr lang="en-US" dirty="0"/>
          </a:p>
        </p:txBody>
      </p:sp>
      <p:sp>
        <p:nvSpPr>
          <p:cNvPr id="5" name="Ink 4"/>
          <p:cNvSpPr/>
          <p:nvPr/>
        </p:nvSpPr>
        <p:spPr bwMode="auto">
          <a:xfrm>
            <a:off x="1333440" y="1434960"/>
            <a:ext cx="4775760" cy="269928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68"/>
    </mc:Choice>
    <mc:Fallback>
      <p:transition spd="slow" advTm="45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Lowest-Cost-First Search/Dijkstra’s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9560" marR="5080">
              <a:lnSpc>
                <a:spcPct val="103000"/>
              </a:lnSpc>
            </a:pPr>
            <a:r>
              <a:rPr lang="en-US" spc="-50" dirty="0"/>
              <a:t>Sometimes there are costs associated with arcs.  The cost of a path is the sum of the costs of its arcs.</a:t>
            </a:r>
            <a:endParaRPr lang="en-US" spc="-50" dirty="0"/>
          </a:p>
          <a:p>
            <a:pPr marL="0" marR="5080" indent="0">
              <a:lnSpc>
                <a:spcPct val="103000"/>
              </a:lnSpc>
              <a:buNone/>
            </a:pPr>
            <a:endParaRPr lang="en-US" spc="-50" dirty="0"/>
          </a:p>
          <a:p>
            <a:pPr marL="0" marR="5080" indent="0">
              <a:lnSpc>
                <a:spcPct val="103000"/>
              </a:lnSpc>
              <a:buNone/>
            </a:pP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An optimal solution is one with minimum cost.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At each stage, lowest-cost-first search selects a path on the frontier with lowest cost.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This algorithm assumes all edges have non-negative cost.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The frontier is a priority queue ordered by path cost.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It finds a least-cost path to a goal node.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r>
              <a:rPr lang="en-US" spc="-50" dirty="0"/>
              <a:t>When arc costs are equal, it reduces to BFS.</a:t>
            </a:r>
            <a:endParaRPr lang="en-US" spc="-50" dirty="0"/>
          </a:p>
          <a:p>
            <a:pPr marL="289560" marR="5080">
              <a:lnSpc>
                <a:spcPct val="103000"/>
              </a:lnSpc>
            </a:pPr>
            <a:endParaRPr lang="en-US" spc="-4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3</a:t>
            </a:r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3308350" y="2057400"/>
          <a:ext cx="3094038" cy="76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49" name="Equation" r:id="rId1" imgW="42062400" imgH="10363200" progId="Equation.DSMT4">
                  <p:embed/>
                </p:oleObj>
              </mc:Choice>
              <mc:Fallback>
                <p:oleObj name="Equation" r:id="rId1" imgW="42062400" imgH="10363200" progId="Equation.DSMT4">
                  <p:embed/>
                  <p:pic>
                    <p:nvPicPr>
                      <p:cNvPr id="0" name="Picture 214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308350" y="2057400"/>
                        <a:ext cx="3094038" cy="76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Ink 7"/>
          <p:cNvSpPr/>
          <p:nvPr/>
        </p:nvSpPr>
        <p:spPr bwMode="auto">
          <a:xfrm>
            <a:off x="2439000" y="1904760"/>
            <a:ext cx="5733360" cy="2661840"/>
          </a:xfrm>
          <a:prstGeom prst="rect">
            <a:avLst/>
          </a:prstGeom>
        </p:spPr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068"/>
    </mc:Choice>
    <mc:Fallback>
      <p:transition spd="slow" advTm="99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0</TotalTime>
  <Words>6208</Words>
  <Application>WPS Presentation</Application>
  <PresentationFormat>On-screen Show (4:3)</PresentationFormat>
  <Paragraphs>1097</Paragraphs>
  <Slides>20</Slides>
  <Notes>58</Notes>
  <HiddenSlides>0</HiddenSlides>
  <MMClips>76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Arial</vt:lpstr>
      <vt:lpstr>SimSun</vt:lpstr>
      <vt:lpstr>Wingdings</vt:lpstr>
      <vt:lpstr>Calibri</vt:lpstr>
      <vt:lpstr>Microsoft YaHei</vt:lpstr>
      <vt:lpstr>Arial Unicode MS</vt:lpstr>
      <vt:lpstr>Times New Roman</vt:lpstr>
      <vt:lpstr>Courier New</vt:lpstr>
      <vt:lpstr>Symbol</vt:lpstr>
      <vt:lpstr>Symbol</vt:lpstr>
      <vt:lpstr>Office Theme</vt:lpstr>
      <vt:lpstr>Equation.DSMT4</vt:lpstr>
      <vt:lpstr>Breadth-First Search w/predecessors</vt:lpstr>
      <vt:lpstr>BFS pseudocode w/predecessors</vt:lpstr>
      <vt:lpstr>Breadth-First Search Running Time</vt:lpstr>
      <vt:lpstr>Complexity of Breadth-First Search</vt:lpstr>
      <vt:lpstr>Breadth-First Search &amp; Shortest Paths</vt:lpstr>
      <vt:lpstr>BFS on disconnected graphs</vt:lpstr>
      <vt:lpstr>Predecessor Subgraph</vt:lpstr>
      <vt:lpstr>Breadth-First Tree</vt:lpstr>
      <vt:lpstr>Lowest-Cost-First Search/Dijkstra’s Algorithm</vt:lpstr>
      <vt:lpstr>LCFS/Dijkstra II</vt:lpstr>
      <vt:lpstr>LCFS Example 1:  Step a</vt:lpstr>
      <vt:lpstr>LCFS Example 1:  Step b</vt:lpstr>
      <vt:lpstr>LCFS Example 1:  Step c</vt:lpstr>
      <vt:lpstr>LCFS Example 1:  Step d</vt:lpstr>
      <vt:lpstr>LCFS Example 1:  Step e</vt:lpstr>
      <vt:lpstr>LCFS/Dijkstra Example 2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168</cp:revision>
  <cp:lastPrinted>2018-02-08T15:22:00Z</cp:lastPrinted>
  <dcterms:created xsi:type="dcterms:W3CDTF">2015-02-02T20:26:00Z</dcterms:created>
  <dcterms:modified xsi:type="dcterms:W3CDTF">2021-05-07T03:20:49Z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